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761150" cy="9942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Aditey Kshirsag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27T19:10:57.015">
    <p:pos x="1060" y="945"/>
    <p:text>Speaker 1: "Our project, the Student Attendance Management System, is designed to address common issues in attendance management. This includes accurately recording attendance, enabling modifications, and providing detailed attendance summaries for individual students. For instance, suppose attendance was mistakenly marked for a wrong date. Our system allows an 'undo' functionality that easily reverses such errors."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27T19:10:45.145">
    <p:pos x="959" y="1127"/>
    <p:text>Speaker 2: "We chose a stack because it is perfectly suited for managing 'undo' operations. The stack operates on a Last-In-First-Out principle, meaning that the most recent change is the first to be reverted, which is precisely what we need in our system. With every attendance change, the previous state is stored in the stack, allowing us to 'pop' it back when an undo is necessary. This straightforward yet powerful capability makes the stack the ideal data structure for our needs."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0-27T19:10:12.297">
    <p:pos x="868" y="1097"/>
    <p:text>Speaker 1: "Testing was essential for each function. For addStudent, we tested scenarios like adding to full capacity, ensuring students were correctly registered. With markAttendance, we tested both valid and invalid day inputs, whether input as a range or specific dates, to ensure accurate recording. For undoAttendance, we tested reverting multiple actions to validate the stack’s reliability, and ensured the system displays an error if there’s nothing to undo. The viewAttendanceSummary was tested to confirm it accurately displays the total days marked as present or absent for each student."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0-27T19:10:02.153">
    <p:pos x="1246" y="806"/>
    <p:text>Speaker 2: "The final analysis shows that the system operates effectively and handles errors well. Our stack-based undo feature efficiently rolls back changes, and all major functions provide expected outcomes. From a user perspective, the system offers clear attendance summaries and makes it easy to correct errors, ultimately enhancing user satisfaction and reliability."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0-27T19:12:17.626">
    <p:pos x="1107" y="1130"/>
    <p:text>Script for Presenter 3: "In conclusion, our project successfully demonstrates how data structures, especially stacks, can solve real-life problems like attendance management. The undo feature shows the power of LIFO structure for immediate corrections. In the future, we could expand this system with more student details, options for marking attendance across multiple months, or even make it mobile-compatible. Thank you for your attention, and we’re open to any questions."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29837" cy="49885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29761" y="0"/>
            <a:ext cx="2929837" cy="49885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3662"/>
            <a:ext cx="2929837" cy="49885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b3ad937bf_1_27: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b3ad937bf_1_27: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0b3ad937bf_1_27: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aedba1d87_0_2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30aedba1d87_0_2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aedba1d87_0_14: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30aedba1d87_0_14: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18769e405_0_2: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018769e405_0_2: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18769e405_0_13: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3018769e405_0_13: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18769e405_0_25: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018769e405_0_25: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b3ad937bf_0_3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0b3ad937bf_0_3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b3ad937bf_0_36: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0b3ad937bf_0_36: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8" name="Google Shape;28;p2"/>
          <p:cNvSpPr txBox="1"/>
          <p:nvPr>
            <p:ph type="title"/>
          </p:nvPr>
        </p:nvSpPr>
        <p:spPr>
          <a:xfrm>
            <a:off x="1089764" y="214816"/>
            <a:ext cx="9870510" cy="8749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930B0B"/>
              </a:buClr>
              <a:buSzPts val="3600"/>
              <a:buFont typeface="Times New Roman"/>
              <a:buNone/>
              <a:defRPr b="0" i="0" sz="3600" u="none" cap="none" strike="noStrik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2"/>
          <p:cNvSpPr txBox="1"/>
          <p:nvPr>
            <p:ph idx="1" type="body"/>
          </p:nvPr>
        </p:nvSpPr>
        <p:spPr>
          <a:xfrm>
            <a:off x="546970" y="1324628"/>
            <a:ext cx="10972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Calibri"/>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5" name="Google Shape;85;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9" name="Shape 89"/>
        <p:cNvGrpSpPr/>
        <p:nvPr/>
      </p:nvGrpSpPr>
      <p:grpSpPr>
        <a:xfrm>
          <a:off x="0" y="0"/>
          <a:ext cx="0" cy="0"/>
          <a:chOff x="0" y="0"/>
          <a:chExt cx="0" cy="0"/>
        </a:xfrm>
      </p:grpSpPr>
      <p:sp>
        <p:nvSpPr>
          <p:cNvPr id="90" name="Google Shape;90;p14"/>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91" name="Shape 91"/>
        <p:cNvGrpSpPr/>
        <p:nvPr/>
      </p:nvGrpSpPr>
      <p:grpSpPr>
        <a:xfrm>
          <a:off x="0" y="0"/>
          <a:ext cx="0" cy="0"/>
          <a:chOff x="0" y="0"/>
          <a:chExt cx="0" cy="0"/>
        </a:xfrm>
      </p:grpSpPr>
      <p:sp>
        <p:nvSpPr>
          <p:cNvPr id="92" name="Google Shape;92;p15"/>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0" name="Shape 30"/>
        <p:cNvGrpSpPr/>
        <p:nvPr/>
      </p:nvGrpSpPr>
      <p:grpSpPr>
        <a:xfrm>
          <a:off x="0" y="0"/>
          <a:ext cx="0" cy="0"/>
          <a:chOff x="0" y="0"/>
          <a:chExt cx="0" cy="0"/>
        </a:xfrm>
      </p:grpSpPr>
      <p:sp>
        <p:nvSpPr>
          <p:cNvPr id="31" name="Google Shape;31;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4" name="Google Shape;34;p3"/>
          <p:cNvSpPr txBox="1"/>
          <p:nvPr>
            <p:ph idx="1" type="body"/>
          </p:nvPr>
        </p:nvSpPr>
        <p:spPr>
          <a:xfrm>
            <a:off x="546970" y="1324628"/>
            <a:ext cx="10972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Calibri"/>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5" name="Shape 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9" name="Google Shape;39;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6"/>
          <p:cNvSpPr txBox="1"/>
          <p:nvPr>
            <p:ph type="title"/>
          </p:nvPr>
        </p:nvSpPr>
        <p:spPr>
          <a:xfrm>
            <a:off x="1089764" y="214816"/>
            <a:ext cx="9870510" cy="8749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930B0B"/>
              </a:buClr>
              <a:buSzPts val="3600"/>
              <a:buFont typeface="Times New Roman"/>
              <a:buNone/>
              <a:defRPr b="0" i="0" sz="3600" u="none" cap="none" strike="noStrik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6"/>
          <p:cNvSpPr txBox="1"/>
          <p:nvPr>
            <p:ph idx="1" type="body"/>
          </p:nvPr>
        </p:nvSpPr>
        <p:spPr>
          <a:xfrm>
            <a:off x="526093" y="1189973"/>
            <a:ext cx="10997852" cy="489930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35280" lvl="1" marL="914400" marR="0" rtl="0" algn="l">
              <a:lnSpc>
                <a:spcPct val="90000"/>
              </a:lnSpc>
              <a:spcBef>
                <a:spcPts val="500"/>
              </a:spcBef>
              <a:spcAft>
                <a:spcPts val="0"/>
              </a:spcAft>
              <a:buClr>
                <a:srgbClr val="C55A11"/>
              </a:buClr>
              <a:buSzPts val="168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17500" lvl="2" marL="1371600" marR="0" rtl="0" algn="l">
              <a:lnSpc>
                <a:spcPct val="90000"/>
              </a:lnSpc>
              <a:spcBef>
                <a:spcPts val="500"/>
              </a:spcBef>
              <a:spcAft>
                <a:spcPts val="0"/>
              </a:spcAft>
              <a:buClr>
                <a:srgbClr val="8D4427"/>
              </a:buClr>
              <a:buSzPts val="14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7"/>
          <p:cNvSpPr txBox="1"/>
          <p:nvPr>
            <p:ph idx="1" type="body"/>
          </p:nvPr>
        </p:nvSpPr>
        <p:spPr>
          <a:xfrm>
            <a:off x="676949" y="1606006"/>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jp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theme" Target="../theme/theme2.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531257" y="294320"/>
            <a:ext cx="9129486" cy="73796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1" name="Google Shape;11;p1"/>
          <p:cNvSpPr txBox="1"/>
          <p:nvPr/>
        </p:nvSpPr>
        <p:spPr>
          <a:xfrm>
            <a:off x="432520" y="6373653"/>
            <a:ext cx="1941286" cy="365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chemeClr val="lt1"/>
                </a:solidFill>
                <a:latin typeface="Times New Roman"/>
                <a:ea typeface="Times New Roman"/>
                <a:cs typeface="Times New Roman"/>
                <a:sym typeface="Times New Roman"/>
              </a:rPr>
              <a:t>7/21/2020</a:t>
            </a:r>
            <a:endParaRPr b="1" i="0" sz="1400" u="none" cap="none" strike="noStrike">
              <a:solidFill>
                <a:schemeClr val="lt1"/>
              </a:solidFill>
              <a:latin typeface="Times New Roman"/>
              <a:ea typeface="Times New Roman"/>
              <a:cs typeface="Times New Roman"/>
              <a:sym typeface="Times New Roman"/>
            </a:endParaRPr>
          </a:p>
        </p:txBody>
      </p:sp>
      <p:sp>
        <p:nvSpPr>
          <p:cNvPr id="12" name="Google Shape;12;p1"/>
          <p:cNvSpPr txBox="1"/>
          <p:nvPr/>
        </p:nvSpPr>
        <p:spPr>
          <a:xfrm>
            <a:off x="10986931" y="6347050"/>
            <a:ext cx="801914" cy="365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1400" u="none" cap="none" strike="noStrike">
                <a:solidFill>
                  <a:schemeClr val="lt1"/>
                </a:solidFill>
                <a:latin typeface="Times New Roman"/>
                <a:ea typeface="Times New Roman"/>
                <a:cs typeface="Times New Roman"/>
                <a:sym typeface="Times New Roman"/>
              </a:rPr>
              <a:t>‹#›</a:t>
            </a:fld>
            <a:endParaRPr b="1" i="0" sz="1400" u="none" cap="none" strike="noStrike">
              <a:solidFill>
                <a:schemeClr val="lt1"/>
              </a:solidFill>
              <a:latin typeface="Times New Roman"/>
              <a:ea typeface="Times New Roman"/>
              <a:cs typeface="Times New Roman"/>
              <a:sym typeface="Times New Roman"/>
            </a:endParaRPr>
          </a:p>
        </p:txBody>
      </p:sp>
      <p:cxnSp>
        <p:nvCxnSpPr>
          <p:cNvPr id="13" name="Google Shape;13;p1"/>
          <p:cNvCxnSpPr/>
          <p:nvPr/>
        </p:nvCxnSpPr>
        <p:spPr>
          <a:xfrm>
            <a:off x="231906" y="524442"/>
            <a:ext cx="20026" cy="5873873"/>
          </a:xfrm>
          <a:prstGeom prst="straightConnector1">
            <a:avLst/>
          </a:prstGeom>
          <a:noFill/>
          <a:ln cap="flat" cmpd="sng" w="9525">
            <a:solidFill>
              <a:schemeClr val="accent2"/>
            </a:solidFill>
            <a:prstDash val="solid"/>
            <a:miter lim="800000"/>
            <a:headEnd len="sm" w="sm" type="none"/>
            <a:tailEnd len="sm" w="sm" type="none"/>
          </a:ln>
        </p:spPr>
      </p:cxnSp>
      <p:cxnSp>
        <p:nvCxnSpPr>
          <p:cNvPr id="14" name="Google Shape;14;p1"/>
          <p:cNvCxnSpPr/>
          <p:nvPr/>
        </p:nvCxnSpPr>
        <p:spPr>
          <a:xfrm>
            <a:off x="11945042" y="135448"/>
            <a:ext cx="19165" cy="6100958"/>
          </a:xfrm>
          <a:prstGeom prst="straightConnector1">
            <a:avLst/>
          </a:prstGeom>
          <a:noFill/>
          <a:ln cap="flat" cmpd="sng" w="9525">
            <a:solidFill>
              <a:schemeClr val="accent2"/>
            </a:solidFill>
            <a:prstDash val="solid"/>
            <a:miter lim="800000"/>
            <a:headEnd len="sm" w="sm" type="none"/>
            <a:tailEnd len="sm" w="sm" type="none"/>
          </a:ln>
        </p:spPr>
      </p:cxnSp>
      <p:cxnSp>
        <p:nvCxnSpPr>
          <p:cNvPr id="15" name="Google Shape;15;p1"/>
          <p:cNvCxnSpPr/>
          <p:nvPr/>
        </p:nvCxnSpPr>
        <p:spPr>
          <a:xfrm>
            <a:off x="572366" y="135448"/>
            <a:ext cx="11382258" cy="0"/>
          </a:xfrm>
          <a:prstGeom prst="straightConnector1">
            <a:avLst/>
          </a:prstGeom>
          <a:noFill/>
          <a:ln cap="flat" cmpd="sng" w="9525">
            <a:solidFill>
              <a:schemeClr val="accent2"/>
            </a:solidFill>
            <a:prstDash val="solid"/>
            <a:miter lim="800000"/>
            <a:headEnd len="sm" w="sm" type="none"/>
            <a:tailEnd len="sm" w="sm" type="none"/>
          </a:ln>
        </p:spPr>
      </p:cxnSp>
      <p:cxnSp>
        <p:nvCxnSpPr>
          <p:cNvPr id="16" name="Google Shape;16;p1"/>
          <p:cNvCxnSpPr/>
          <p:nvPr/>
        </p:nvCxnSpPr>
        <p:spPr>
          <a:xfrm>
            <a:off x="251932" y="6398315"/>
            <a:ext cx="320400" cy="293100"/>
          </a:xfrm>
          <a:prstGeom prst="curvedConnector3">
            <a:avLst>
              <a:gd fmla="val 50000" name="adj1"/>
            </a:avLst>
          </a:prstGeom>
          <a:noFill/>
          <a:ln cap="flat" cmpd="sng" w="9525">
            <a:solidFill>
              <a:schemeClr val="accent2"/>
            </a:solidFill>
            <a:prstDash val="solid"/>
            <a:miter lim="800000"/>
            <a:headEnd len="sm" w="sm" type="none"/>
            <a:tailEnd len="sm" w="sm" type="none"/>
          </a:ln>
        </p:spPr>
      </p:cxnSp>
      <p:cxnSp>
        <p:nvCxnSpPr>
          <p:cNvPr id="17" name="Google Shape;17;p1"/>
          <p:cNvCxnSpPr/>
          <p:nvPr/>
        </p:nvCxnSpPr>
        <p:spPr>
          <a:xfrm rot="5400000">
            <a:off x="11558309" y="6285306"/>
            <a:ext cx="454800" cy="357000"/>
          </a:xfrm>
          <a:prstGeom prst="curvedConnector3">
            <a:avLst>
              <a:gd fmla="val 50000" name="adj1"/>
            </a:avLst>
          </a:prstGeom>
          <a:noFill/>
          <a:ln cap="flat" cmpd="sng" w="9525">
            <a:solidFill>
              <a:schemeClr val="accent2"/>
            </a:solidFill>
            <a:prstDash val="solid"/>
            <a:miter lim="800000"/>
            <a:headEnd len="sm" w="sm" type="none"/>
            <a:tailEnd len="sm" w="sm" type="none"/>
          </a:ln>
        </p:spPr>
      </p:cxnSp>
      <p:pic>
        <p:nvPicPr>
          <p:cNvPr id="18" name="Google Shape;18;p1"/>
          <p:cNvPicPr preferRelativeResize="0"/>
          <p:nvPr/>
        </p:nvPicPr>
        <p:blipFill rotWithShape="1">
          <a:blip r:embed="rId1">
            <a:alphaModFix/>
          </a:blip>
          <a:srcRect b="0" l="0" r="0" t="0"/>
          <a:stretch/>
        </p:blipFill>
        <p:spPr>
          <a:xfrm>
            <a:off x="605" y="135448"/>
            <a:ext cx="566958" cy="6722552"/>
          </a:xfrm>
          <a:prstGeom prst="rect">
            <a:avLst/>
          </a:prstGeom>
          <a:noFill/>
          <a:ln>
            <a:noFill/>
          </a:ln>
        </p:spPr>
      </p:pic>
      <p:pic>
        <p:nvPicPr>
          <p:cNvPr id="19" name="Google Shape;19;p1"/>
          <p:cNvPicPr preferRelativeResize="0"/>
          <p:nvPr/>
        </p:nvPicPr>
        <p:blipFill rotWithShape="1">
          <a:blip r:embed="rId2">
            <a:alphaModFix/>
          </a:blip>
          <a:srcRect b="0" l="0" r="0" t="0"/>
          <a:stretch/>
        </p:blipFill>
        <p:spPr>
          <a:xfrm>
            <a:off x="572783" y="135448"/>
            <a:ext cx="204457" cy="5305232"/>
          </a:xfrm>
          <a:prstGeom prst="rect">
            <a:avLst/>
          </a:prstGeom>
          <a:noFill/>
          <a:ln>
            <a:noFill/>
          </a:ln>
        </p:spPr>
      </p:pic>
      <p:pic>
        <p:nvPicPr>
          <p:cNvPr descr="A close up of a sign&#10;&#10;Description automatically generated" id="20" name="Google Shape;20;p1"/>
          <p:cNvPicPr preferRelativeResize="0"/>
          <p:nvPr/>
        </p:nvPicPr>
        <p:blipFill rotWithShape="1">
          <a:blip r:embed="rId3">
            <a:alphaModFix/>
          </a:blip>
          <a:srcRect b="0" l="0" r="0" t="0"/>
          <a:stretch/>
        </p:blipFill>
        <p:spPr>
          <a:xfrm>
            <a:off x="11095526" y="6043824"/>
            <a:ext cx="868683" cy="647487"/>
          </a:xfrm>
          <a:prstGeom prst="rect">
            <a:avLst/>
          </a:prstGeom>
          <a:noFill/>
          <a:ln>
            <a:noFill/>
          </a:ln>
        </p:spPr>
      </p:pic>
      <p:pic>
        <p:nvPicPr>
          <p:cNvPr descr="A picture containing drawing&#10;&#10;Description automatically generated" id="21" name="Google Shape;21;p1"/>
          <p:cNvPicPr preferRelativeResize="0"/>
          <p:nvPr/>
        </p:nvPicPr>
        <p:blipFill rotWithShape="1">
          <a:blip r:embed="rId4">
            <a:alphaModFix/>
          </a:blip>
          <a:srcRect b="0" l="0" r="0" t="0"/>
          <a:stretch/>
        </p:blipFill>
        <p:spPr>
          <a:xfrm>
            <a:off x="605" y="6214968"/>
            <a:ext cx="2655568" cy="663892"/>
          </a:xfrm>
          <a:prstGeom prst="rect">
            <a:avLst/>
          </a:prstGeom>
          <a:noFill/>
          <a:ln>
            <a:noFill/>
          </a:ln>
        </p:spPr>
      </p:pic>
      <p:pic>
        <p:nvPicPr>
          <p:cNvPr id="22" name="Google Shape;22;p1"/>
          <p:cNvPicPr preferRelativeResize="0"/>
          <p:nvPr/>
        </p:nvPicPr>
        <p:blipFill rotWithShape="1">
          <a:blip r:embed="rId1">
            <a:alphaModFix/>
          </a:blip>
          <a:srcRect b="0" l="0" r="0" t="0"/>
          <a:stretch/>
        </p:blipFill>
        <p:spPr>
          <a:xfrm rot="5400000">
            <a:off x="6714494" y="2503271"/>
            <a:ext cx="385984" cy="8376080"/>
          </a:xfrm>
          <a:prstGeom prst="rect">
            <a:avLst/>
          </a:prstGeom>
          <a:noFill/>
          <a:ln>
            <a:noFill/>
          </a:ln>
        </p:spPr>
      </p:pic>
      <p:pic>
        <p:nvPicPr>
          <p:cNvPr id="23" name="Google Shape;23;p1"/>
          <p:cNvPicPr preferRelativeResize="0"/>
          <p:nvPr/>
        </p:nvPicPr>
        <p:blipFill rotWithShape="1">
          <a:blip r:embed="rId2">
            <a:alphaModFix/>
          </a:blip>
          <a:srcRect b="0" l="0" r="0" t="0"/>
          <a:stretch/>
        </p:blipFill>
        <p:spPr>
          <a:xfrm rot="5400000">
            <a:off x="6820534" y="2236938"/>
            <a:ext cx="173904" cy="83760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3">
            <a:alphaModFix/>
          </a:blip>
          <a:srcRect b="0" l="0" r="59220" t="0"/>
          <a:stretch/>
        </p:blipFill>
        <p:spPr>
          <a:xfrm rot="-5400000">
            <a:off x="7536983" y="2082004"/>
            <a:ext cx="2951844" cy="4878889"/>
          </a:xfrm>
          <a:prstGeom prst="rect">
            <a:avLst/>
          </a:prstGeom>
          <a:noFill/>
          <a:ln>
            <a:noFill/>
          </a:ln>
        </p:spPr>
      </p:pic>
      <p:pic>
        <p:nvPicPr>
          <p:cNvPr id="98" name="Google Shape;98;p16"/>
          <p:cNvPicPr preferRelativeResize="0"/>
          <p:nvPr/>
        </p:nvPicPr>
        <p:blipFill rotWithShape="1">
          <a:blip r:embed="rId4">
            <a:alphaModFix/>
          </a:blip>
          <a:srcRect b="0" l="0" r="0" t="0"/>
          <a:stretch/>
        </p:blipFill>
        <p:spPr>
          <a:xfrm>
            <a:off x="987156" y="3045529"/>
            <a:ext cx="5016501" cy="2951844"/>
          </a:xfrm>
          <a:prstGeom prst="rect">
            <a:avLst/>
          </a:prstGeom>
          <a:noFill/>
          <a:ln>
            <a:noFill/>
          </a:ln>
        </p:spPr>
      </p:pic>
      <p:sp>
        <p:nvSpPr>
          <p:cNvPr id="99" name="Google Shape;99;p16"/>
          <p:cNvSpPr txBox="1"/>
          <p:nvPr/>
        </p:nvSpPr>
        <p:spPr>
          <a:xfrm>
            <a:off x="1214800" y="159225"/>
            <a:ext cx="10028100" cy="288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cap="small">
                <a:solidFill>
                  <a:srgbClr val="C00000"/>
                </a:solidFill>
                <a:latin typeface="Times New Roman"/>
                <a:ea typeface="Times New Roman"/>
                <a:cs typeface="Times New Roman"/>
                <a:sym typeface="Times New Roman"/>
              </a:rPr>
              <a:t>K J Somaiya College of Engineering, Mumbai-77</a:t>
            </a:r>
            <a:endParaRPr/>
          </a:p>
          <a:p>
            <a:pPr indent="0" lvl="0" marL="0" marR="0" rtl="0" algn="ctr">
              <a:spcBef>
                <a:spcPts val="0"/>
              </a:spcBef>
              <a:spcAft>
                <a:spcPts val="0"/>
              </a:spcAft>
              <a:buNone/>
            </a:pPr>
            <a:r>
              <a:rPr b="1" lang="en-US" sz="2400" cap="small">
                <a:solidFill>
                  <a:srgbClr val="C00000"/>
                </a:solidFill>
                <a:latin typeface="Times New Roman"/>
                <a:ea typeface="Times New Roman"/>
                <a:cs typeface="Times New Roman"/>
                <a:sym typeface="Times New Roman"/>
              </a:rPr>
              <a:t>(Constituent college of Somaiya Vidyavihar University)</a:t>
            </a:r>
            <a:endParaRPr b="1" sz="2400" cap="small">
              <a:solidFill>
                <a:srgbClr val="C0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cap="small">
              <a:solidFill>
                <a:srgbClr val="C0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400">
                <a:solidFill>
                  <a:srgbClr val="002060"/>
                </a:solidFill>
                <a:latin typeface="Times New Roman"/>
                <a:ea typeface="Times New Roman"/>
                <a:cs typeface="Times New Roman"/>
                <a:sym typeface="Times New Roman"/>
              </a:rPr>
              <a:t>Title: </a:t>
            </a:r>
            <a:r>
              <a:rPr b="1" lang="en-US" sz="2400">
                <a:solidFill>
                  <a:srgbClr val="002060"/>
                </a:solidFill>
                <a:latin typeface="Times New Roman"/>
                <a:ea typeface="Times New Roman"/>
                <a:cs typeface="Times New Roman"/>
                <a:sym typeface="Times New Roman"/>
              </a:rPr>
              <a:t>Student Attendance Management System Using Data Structures</a:t>
            </a:r>
            <a:endParaRPr b="1" sz="2400">
              <a:solidFill>
                <a:srgbClr val="00206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000">
                <a:solidFill>
                  <a:srgbClr val="C00000"/>
                </a:solidFill>
                <a:latin typeface="Times New Roman"/>
                <a:ea typeface="Times New Roman"/>
                <a:cs typeface="Times New Roman"/>
                <a:sym typeface="Times New Roman"/>
              </a:rPr>
              <a:t>                                                                    </a:t>
            </a:r>
            <a:endParaRPr b="1" sz="1500">
              <a:solidFill>
                <a:srgbClr val="C00000"/>
              </a:solidFill>
              <a:latin typeface="Times New Roman"/>
              <a:ea typeface="Times New Roman"/>
              <a:cs typeface="Times New Roman"/>
              <a:sym typeface="Times New Roman"/>
            </a:endParaRPr>
          </a:p>
          <a:p>
            <a:pPr indent="0" lvl="0" marL="4114800" marR="0" rtl="0" algn="l">
              <a:spcBef>
                <a:spcPts val="0"/>
              </a:spcBef>
              <a:spcAft>
                <a:spcPts val="0"/>
              </a:spcAft>
              <a:buNone/>
            </a:pPr>
            <a:r>
              <a:rPr b="1" lang="en-US" sz="2000">
                <a:solidFill>
                  <a:srgbClr val="C00000"/>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Presented by:     16010123012- Aaryan Sharma                                      </a:t>
            </a:r>
            <a:endParaRPr b="1" sz="20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000">
                <a:solidFill>
                  <a:srgbClr val="C00000"/>
                </a:solidFill>
                <a:latin typeface="Times New Roman"/>
                <a:ea typeface="Times New Roman"/>
                <a:cs typeface="Times New Roman"/>
                <a:sym typeface="Times New Roman"/>
              </a:rPr>
              <a:t>                                                                                                   16010123017- Aditey Kshirsagar</a:t>
            </a:r>
            <a:endParaRPr b="1" sz="20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000">
                <a:solidFill>
                  <a:srgbClr val="C00000"/>
                </a:solidFill>
                <a:latin typeface="Times New Roman"/>
                <a:ea typeface="Times New Roman"/>
                <a:cs typeface="Times New Roman"/>
                <a:sym typeface="Times New Roman"/>
              </a:rPr>
              <a:t>													</a:t>
            </a:r>
            <a:r>
              <a:rPr b="1" lang="en-US" sz="1600">
                <a:solidFill>
                  <a:srgbClr val="C00000"/>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16010123023- Aditya Baheti</a:t>
            </a:r>
            <a:endParaRPr b="1" sz="2000">
              <a:solidFill>
                <a:srgbClr val="C0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000">
              <a:solidFill>
                <a:srgbClr val="C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1160689" y="605591"/>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solidFill>
                  <a:srgbClr val="C00000"/>
                </a:solidFill>
              </a:rPr>
              <a:t>CONCLUSION </a:t>
            </a:r>
            <a:endParaRPr b="1">
              <a:solidFill>
                <a:srgbClr val="C00000"/>
              </a:solidFill>
            </a:endParaRPr>
          </a:p>
          <a:p>
            <a:pPr indent="0" lvl="0" marL="0" rtl="0" algn="ctr">
              <a:spcBef>
                <a:spcPts val="0"/>
              </a:spcBef>
              <a:spcAft>
                <a:spcPts val="0"/>
              </a:spcAft>
              <a:buNone/>
            </a:pPr>
            <a:r>
              <a:t/>
            </a:r>
            <a:endParaRPr/>
          </a:p>
        </p:txBody>
      </p:sp>
      <p:sp>
        <p:nvSpPr>
          <p:cNvPr id="164" name="Google Shape;164;p25"/>
          <p:cNvSpPr txBox="1"/>
          <p:nvPr/>
        </p:nvSpPr>
        <p:spPr>
          <a:xfrm>
            <a:off x="1757700" y="1795125"/>
            <a:ext cx="86766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The Student Attendance Management System demonstrates a practical and efficient application of data structures, specifically leveraging stacks for its undo functionality. By integrating a stack, the system efficiently addresses real-world requirements for error correction, allowing swift reversal of recent actions. This feature enhances the accuracy and usability of attendance tracking, reducing manual errors. With a user-friendly interface, comprehensive input handling, and clear explanations of the process, this project provides a solid foundation for further advancements, such as additional student information, multi-day marking capabilities, and mobile platform compatibility.</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 type="body"/>
          </p:nvPr>
        </p:nvSpPr>
        <p:spPr>
          <a:xfrm>
            <a:off x="508794" y="1848331"/>
            <a:ext cx="11174400" cy="248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6500"/>
              <a:buNone/>
            </a:pPr>
            <a:r>
              <a:rPr b="1" lang="en-US" sz="9600">
                <a:solidFill>
                  <a:srgbClr val="C00000"/>
                </a:solidFill>
              </a:rPr>
              <a:t>THANK YOU</a:t>
            </a:r>
            <a:endParaRPr sz="9600">
              <a:solidFill>
                <a:srgbClr val="8D442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nvSpPr>
        <p:spPr>
          <a:xfrm>
            <a:off x="680296" y="645119"/>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Problem Definition</a:t>
            </a:r>
            <a:endParaRPr b="1" sz="3600">
              <a:solidFill>
                <a:srgbClr val="C00000"/>
              </a:solidFill>
              <a:latin typeface="Times New Roman"/>
              <a:ea typeface="Times New Roman"/>
              <a:cs typeface="Times New Roman"/>
              <a:sym typeface="Times New Roman"/>
            </a:endParaRPr>
          </a:p>
        </p:txBody>
      </p:sp>
      <p:sp>
        <p:nvSpPr>
          <p:cNvPr id="105" name="Google Shape;105;p17"/>
          <p:cNvSpPr txBox="1"/>
          <p:nvPr/>
        </p:nvSpPr>
        <p:spPr>
          <a:xfrm>
            <a:off x="1683750" y="1501450"/>
            <a:ext cx="8824500" cy="408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Problem Statement: </a:t>
            </a:r>
            <a:r>
              <a:rPr lang="en-US" sz="1600">
                <a:solidFill>
                  <a:schemeClr val="dk1"/>
                </a:solidFill>
                <a:latin typeface="Times New Roman"/>
                <a:ea typeface="Times New Roman"/>
                <a:cs typeface="Times New Roman"/>
                <a:sym typeface="Times New Roman"/>
              </a:rPr>
              <a:t>Managing student attendance is essential but can be tedious and time-consuming when done manually. A system is needed to maintain and track attendance accurately, allowing users to mark attendance, view attendance summaries and undo recent changes to correct errors efficiently.</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Objective</a:t>
            </a:r>
            <a:r>
              <a:rPr lang="en-US" sz="1600">
                <a:solidFill>
                  <a:schemeClr val="dk1"/>
                </a:solidFill>
                <a:latin typeface="Times New Roman"/>
                <a:ea typeface="Times New Roman"/>
                <a:cs typeface="Times New Roman"/>
                <a:sym typeface="Times New Roman"/>
              </a:rPr>
              <a:t>: The objective of this system is to develop a digital solution that allows efficient tracking and management of student attendance. This system aims to simplify attendance marking, reduce errors, enable undo actions and provide a clear summary of each student's attendance record.</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Features</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Add Students</a:t>
            </a:r>
            <a:r>
              <a:rPr lang="en-US" sz="16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Easily add new </a:t>
            </a:r>
            <a:r>
              <a:rPr lang="en-US" sz="1600">
                <a:solidFill>
                  <a:schemeClr val="dk1"/>
                </a:solidFill>
                <a:latin typeface="Times New Roman"/>
                <a:ea typeface="Times New Roman"/>
                <a:cs typeface="Times New Roman"/>
                <a:sym typeface="Times New Roman"/>
              </a:rPr>
              <a:t>students</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Mark Attendance</a:t>
            </a:r>
            <a:r>
              <a:rPr lang="en-US" sz="1600">
                <a:solidFill>
                  <a:schemeClr val="dk1"/>
                </a:solidFill>
                <a:latin typeface="Times New Roman"/>
                <a:ea typeface="Times New Roman"/>
                <a:cs typeface="Times New Roman"/>
                <a:sym typeface="Times New Roman"/>
              </a:rPr>
              <a:t>: Mark attendance for specific days or for a continuous range of days.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Undo Attendance Changes</a:t>
            </a:r>
            <a:r>
              <a:rPr lang="en-US" sz="1600">
                <a:solidFill>
                  <a:schemeClr val="dk1"/>
                </a:solidFill>
                <a:latin typeface="Times New Roman"/>
                <a:ea typeface="Times New Roman"/>
                <a:cs typeface="Times New Roman"/>
                <a:sym typeface="Times New Roman"/>
              </a:rPr>
              <a:t>: Correct mistakes with a stack-based undo feature.</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View Summary</a:t>
            </a:r>
            <a:r>
              <a:rPr lang="en-US" sz="1600">
                <a:solidFill>
                  <a:schemeClr val="dk1"/>
                </a:solidFill>
                <a:latin typeface="Times New Roman"/>
                <a:ea typeface="Times New Roman"/>
                <a:cs typeface="Times New Roman"/>
                <a:sym typeface="Times New Roman"/>
              </a:rPr>
              <a:t>: Display attendance records in summary.</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nvSpPr>
        <p:spPr>
          <a:xfrm>
            <a:off x="508796" y="672994"/>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Appropriateness of Chosen Data Structure</a:t>
            </a:r>
            <a:endParaRPr b="1" sz="3600">
              <a:solidFill>
                <a:srgbClr val="C00000"/>
              </a:solidFill>
              <a:latin typeface="Times New Roman"/>
              <a:ea typeface="Times New Roman"/>
              <a:cs typeface="Times New Roman"/>
              <a:sym typeface="Times New Roman"/>
            </a:endParaRPr>
          </a:p>
        </p:txBody>
      </p:sp>
      <p:sp>
        <p:nvSpPr>
          <p:cNvPr id="111" name="Google Shape;111;p18"/>
          <p:cNvSpPr txBox="1"/>
          <p:nvPr/>
        </p:nvSpPr>
        <p:spPr>
          <a:xfrm>
            <a:off x="1523600" y="1789475"/>
            <a:ext cx="9639600" cy="41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The chosen Data Structures are </a:t>
            </a:r>
            <a:r>
              <a:rPr b="1" lang="en-US" sz="1600">
                <a:solidFill>
                  <a:schemeClr val="dk1"/>
                </a:solidFill>
                <a:latin typeface="Times New Roman"/>
                <a:ea typeface="Times New Roman"/>
                <a:cs typeface="Times New Roman"/>
                <a:sym typeface="Times New Roman"/>
              </a:rPr>
              <a:t>Array</a:t>
            </a:r>
            <a:r>
              <a:rPr lang="en-US" sz="1600">
                <a:solidFill>
                  <a:schemeClr val="dk1"/>
                </a:solidFill>
                <a:latin typeface="Times New Roman"/>
                <a:ea typeface="Times New Roman"/>
                <a:cs typeface="Times New Roman"/>
                <a:sym typeface="Times New Roman"/>
              </a:rPr>
              <a:t> and </a:t>
            </a:r>
            <a:r>
              <a:rPr b="1" lang="en-US" sz="1600">
                <a:solidFill>
                  <a:schemeClr val="dk1"/>
                </a:solidFill>
                <a:latin typeface="Times New Roman"/>
                <a:ea typeface="Times New Roman"/>
                <a:cs typeface="Times New Roman"/>
                <a:sym typeface="Times New Roman"/>
              </a:rPr>
              <a:t>Stack</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Array of Students</a:t>
            </a:r>
            <a:r>
              <a:rPr lang="en-US" sz="1600">
                <a:solidFill>
                  <a:schemeClr val="dk1"/>
                </a:solidFill>
                <a:latin typeface="Times New Roman"/>
                <a:ea typeface="Times New Roman"/>
                <a:cs typeface="Times New Roman"/>
                <a:sym typeface="Times New Roman"/>
              </a:rPr>
              <a:t>:</a:t>
            </a:r>
            <a:br>
              <a:rPr lang="en-US" sz="1600">
                <a:solidFill>
                  <a:schemeClr val="dk1"/>
                </a:solidFill>
                <a:latin typeface="Times New Roman"/>
                <a:ea typeface="Times New Roman"/>
                <a:cs typeface="Times New Roman"/>
                <a:sym typeface="Times New Roman"/>
              </a:rPr>
            </a:br>
            <a:r>
              <a:rPr b="1" lang="en-US" sz="1600">
                <a:solidFill>
                  <a:schemeClr val="dk1"/>
                </a:solidFill>
                <a:latin typeface="Times New Roman"/>
                <a:ea typeface="Times New Roman"/>
                <a:cs typeface="Times New Roman"/>
                <a:sym typeface="Times New Roman"/>
              </a:rPr>
              <a:t>Direct Access</a:t>
            </a:r>
            <a:r>
              <a:rPr lang="en-US" sz="1600">
                <a:solidFill>
                  <a:schemeClr val="dk1"/>
                </a:solidFill>
                <a:latin typeface="Times New Roman"/>
                <a:ea typeface="Times New Roman"/>
                <a:cs typeface="Times New Roman"/>
                <a:sym typeface="Times New Roman"/>
              </a:rPr>
              <a:t>: Arrays allow for direct access to elements via indexing.</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US" sz="1600">
                <a:solidFill>
                  <a:schemeClr val="dk1"/>
                </a:solidFill>
                <a:latin typeface="Times New Roman"/>
                <a:ea typeface="Times New Roman"/>
                <a:cs typeface="Times New Roman"/>
                <a:sym typeface="Times New Roman"/>
              </a:rPr>
              <a:t>Fixed Size</a:t>
            </a:r>
            <a:r>
              <a:rPr lang="en-US" sz="1600">
                <a:solidFill>
                  <a:schemeClr val="dk1"/>
                </a:solidFill>
                <a:latin typeface="Times New Roman"/>
                <a:ea typeface="Times New Roman"/>
                <a:cs typeface="Times New Roman"/>
                <a:sym typeface="Times New Roman"/>
              </a:rPr>
              <a:t>: The number of students and days are predetermined, making arrays a good choice since they efficiently handle fixed-size data.</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US" sz="1600">
                <a:solidFill>
                  <a:schemeClr val="dk1"/>
                </a:solidFill>
                <a:latin typeface="Times New Roman"/>
                <a:ea typeface="Times New Roman"/>
                <a:cs typeface="Times New Roman"/>
                <a:sym typeface="Times New Roman"/>
              </a:rPr>
              <a:t>Simple</a:t>
            </a:r>
            <a:r>
              <a:rPr lang="en-US" sz="1600">
                <a:solidFill>
                  <a:schemeClr val="dk1"/>
                </a:solidFill>
                <a:latin typeface="Times New Roman"/>
                <a:ea typeface="Times New Roman"/>
                <a:cs typeface="Times New Roman"/>
                <a:sym typeface="Times New Roman"/>
              </a:rPr>
              <a:t>: Arrays they keep the program efficient in both memory and performance. Since each Student structure includes an array for attendance, it's easy to iterate over days and determine attendance summaries.</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Stack for Undo</a:t>
            </a:r>
            <a:r>
              <a:rPr lang="en-US" sz="1600">
                <a:solidFill>
                  <a:schemeClr val="dk1"/>
                </a:solidFill>
                <a:latin typeface="Times New Roman"/>
                <a:ea typeface="Times New Roman"/>
                <a:cs typeface="Times New Roman"/>
                <a:sym typeface="Times New Roman"/>
              </a:rPr>
              <a:t>:</a:t>
            </a:r>
            <a:br>
              <a:rPr lang="en-US" sz="1600">
                <a:solidFill>
                  <a:schemeClr val="dk1"/>
                </a:solidFill>
                <a:latin typeface="Times New Roman"/>
                <a:ea typeface="Times New Roman"/>
                <a:cs typeface="Times New Roman"/>
                <a:sym typeface="Times New Roman"/>
              </a:rPr>
            </a:br>
            <a:r>
              <a:rPr b="1" lang="en-US" sz="1600">
                <a:solidFill>
                  <a:schemeClr val="dk1"/>
                </a:solidFill>
                <a:latin typeface="Times New Roman"/>
                <a:ea typeface="Times New Roman"/>
                <a:cs typeface="Times New Roman"/>
                <a:sym typeface="Times New Roman"/>
              </a:rPr>
              <a:t>LIFO Behavior</a:t>
            </a:r>
            <a:r>
              <a:rPr lang="en-US" sz="1600">
                <a:solidFill>
                  <a:schemeClr val="dk1"/>
                </a:solidFill>
                <a:latin typeface="Times New Roman"/>
                <a:ea typeface="Times New Roman"/>
                <a:cs typeface="Times New Roman"/>
                <a:sym typeface="Times New Roman"/>
              </a:rPr>
              <a:t>: The Last-In-First-Out (LIFO) nature of a stack makes it ideal for undo operations. </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Undo Recent Changes</a:t>
            </a:r>
            <a:r>
              <a:rPr lang="en-US" sz="1600">
                <a:solidFill>
                  <a:schemeClr val="dk1"/>
                </a:solidFill>
                <a:latin typeface="Times New Roman"/>
                <a:ea typeface="Times New Roman"/>
                <a:cs typeface="Times New Roman"/>
                <a:sym typeface="Times New Roman"/>
              </a:rPr>
              <a:t>: Stacks allow quick and efficient undo operations in constant time O(1) without the need for searching or sorting, as they reverse recent actions instantly due to their LIFO nature.</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en-US" sz="1600">
                <a:solidFill>
                  <a:schemeClr val="dk1"/>
                </a:solidFill>
                <a:latin typeface="Times New Roman"/>
                <a:ea typeface="Times New Roman"/>
                <a:cs typeface="Times New Roman"/>
                <a:sym typeface="Times New Roman"/>
              </a:rPr>
              <a:t>Minimal Memory</a:t>
            </a:r>
            <a:r>
              <a:rPr lang="en-US" sz="1600">
                <a:solidFill>
                  <a:schemeClr val="dk1"/>
                </a:solidFill>
                <a:latin typeface="Times New Roman"/>
                <a:ea typeface="Times New Roman"/>
                <a:cs typeface="Times New Roman"/>
                <a:sym typeface="Times New Roman"/>
              </a:rPr>
              <a:t>: Using a stack to store only recent changes keeps memory usage low.</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b="1" lang="en-US" sz="1600">
                <a:solidFill>
                  <a:schemeClr val="dk1"/>
                </a:solidFill>
                <a:latin typeface="Times New Roman"/>
                <a:ea typeface="Times New Roman"/>
                <a:cs typeface="Times New Roman"/>
                <a:sym typeface="Times New Roman"/>
              </a:rPr>
              <a:t>IDE</a:t>
            </a:r>
            <a:r>
              <a:rPr lang="en-US" sz="1600">
                <a:solidFill>
                  <a:schemeClr val="dk1"/>
                </a:solidFill>
                <a:latin typeface="Times New Roman"/>
                <a:ea typeface="Times New Roman"/>
                <a:cs typeface="Times New Roman"/>
                <a:sym typeface="Times New Roman"/>
              </a:rPr>
              <a:t> used </a:t>
            </a:r>
            <a:r>
              <a:rPr b="1" lang="en-US" sz="1600">
                <a:solidFill>
                  <a:schemeClr val="dk1"/>
                </a:solidFill>
                <a:latin typeface="Times New Roman"/>
                <a:ea typeface="Times New Roman"/>
                <a:cs typeface="Times New Roman"/>
                <a:sym typeface="Times New Roman"/>
              </a:rPr>
              <a:t>Visual Studio Code</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603571" y="297044"/>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Implementation Details</a:t>
            </a:r>
            <a:endParaRPr b="1" sz="3600">
              <a:solidFill>
                <a:srgbClr val="C00000"/>
              </a:solidFill>
              <a:latin typeface="Times New Roman"/>
              <a:ea typeface="Times New Roman"/>
              <a:cs typeface="Times New Roman"/>
              <a:sym typeface="Times New Roman"/>
            </a:endParaRPr>
          </a:p>
        </p:txBody>
      </p:sp>
      <p:sp>
        <p:nvSpPr>
          <p:cNvPr id="117" name="Google Shape;117;p19"/>
          <p:cNvSpPr txBox="1"/>
          <p:nvPr/>
        </p:nvSpPr>
        <p:spPr>
          <a:xfrm>
            <a:off x="1370975" y="1369575"/>
            <a:ext cx="9639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600">
              <a:solidFill>
                <a:schemeClr val="dk1"/>
              </a:solidFill>
              <a:latin typeface="Times New Roman"/>
              <a:ea typeface="Times New Roman"/>
              <a:cs typeface="Times New Roman"/>
              <a:sym typeface="Times New Roman"/>
            </a:endParaRPr>
          </a:p>
        </p:txBody>
      </p:sp>
      <p:pic>
        <p:nvPicPr>
          <p:cNvPr id="118" name="Google Shape;118;p19"/>
          <p:cNvPicPr preferRelativeResize="0"/>
          <p:nvPr/>
        </p:nvPicPr>
        <p:blipFill>
          <a:blip r:embed="rId3">
            <a:alphaModFix/>
          </a:blip>
          <a:stretch>
            <a:fillRect/>
          </a:stretch>
        </p:blipFill>
        <p:spPr>
          <a:xfrm>
            <a:off x="2149763" y="1334788"/>
            <a:ext cx="7892475" cy="418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603571" y="275644"/>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Implementation Details</a:t>
            </a:r>
            <a:endParaRPr b="1" sz="3600">
              <a:solidFill>
                <a:srgbClr val="C00000"/>
              </a:solidFill>
              <a:latin typeface="Times New Roman"/>
              <a:ea typeface="Times New Roman"/>
              <a:cs typeface="Times New Roman"/>
              <a:sym typeface="Times New Roman"/>
            </a:endParaRPr>
          </a:p>
        </p:txBody>
      </p:sp>
      <p:pic>
        <p:nvPicPr>
          <p:cNvPr id="124" name="Google Shape;124;p20"/>
          <p:cNvPicPr preferRelativeResize="0"/>
          <p:nvPr/>
        </p:nvPicPr>
        <p:blipFill>
          <a:blip r:embed="rId3">
            <a:alphaModFix/>
          </a:blip>
          <a:stretch>
            <a:fillRect/>
          </a:stretch>
        </p:blipFill>
        <p:spPr>
          <a:xfrm>
            <a:off x="2328563" y="852244"/>
            <a:ext cx="7534876" cy="57009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603571" y="297044"/>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Implementation Details</a:t>
            </a:r>
            <a:endParaRPr b="1" sz="3600">
              <a:solidFill>
                <a:srgbClr val="C00000"/>
              </a:solidFill>
              <a:latin typeface="Times New Roman"/>
              <a:ea typeface="Times New Roman"/>
              <a:cs typeface="Times New Roman"/>
              <a:sym typeface="Times New Roman"/>
            </a:endParaRPr>
          </a:p>
        </p:txBody>
      </p:sp>
      <p:sp>
        <p:nvSpPr>
          <p:cNvPr id="130" name="Google Shape;130;p21"/>
          <p:cNvSpPr txBox="1"/>
          <p:nvPr/>
        </p:nvSpPr>
        <p:spPr>
          <a:xfrm>
            <a:off x="1370975" y="1369575"/>
            <a:ext cx="9639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600">
              <a:solidFill>
                <a:schemeClr val="dk1"/>
              </a:solidFill>
              <a:latin typeface="Times New Roman"/>
              <a:ea typeface="Times New Roman"/>
              <a:cs typeface="Times New Roman"/>
              <a:sym typeface="Times New Roman"/>
            </a:endParaRPr>
          </a:p>
        </p:txBody>
      </p:sp>
      <p:pic>
        <p:nvPicPr>
          <p:cNvPr id="131" name="Google Shape;131;p21"/>
          <p:cNvPicPr preferRelativeResize="0"/>
          <p:nvPr/>
        </p:nvPicPr>
        <p:blipFill>
          <a:blip r:embed="rId3">
            <a:alphaModFix/>
          </a:blip>
          <a:stretch>
            <a:fillRect/>
          </a:stretch>
        </p:blipFill>
        <p:spPr>
          <a:xfrm>
            <a:off x="828377" y="2094651"/>
            <a:ext cx="5247523" cy="2668700"/>
          </a:xfrm>
          <a:prstGeom prst="rect">
            <a:avLst/>
          </a:prstGeom>
          <a:noFill/>
          <a:ln>
            <a:noFill/>
          </a:ln>
          <a:effectLst>
            <a:outerShdw blurRad="57150" rotWithShape="0" algn="bl" dir="5400000" dist="19050">
              <a:srgbClr val="000000">
                <a:alpha val="50000"/>
              </a:srgbClr>
            </a:outerShdw>
          </a:effectLst>
        </p:spPr>
      </p:pic>
      <p:pic>
        <p:nvPicPr>
          <p:cNvPr id="132" name="Google Shape;132;p21"/>
          <p:cNvPicPr preferRelativeResize="0"/>
          <p:nvPr/>
        </p:nvPicPr>
        <p:blipFill>
          <a:blip r:embed="rId4">
            <a:alphaModFix/>
          </a:blip>
          <a:stretch>
            <a:fillRect/>
          </a:stretch>
        </p:blipFill>
        <p:spPr>
          <a:xfrm>
            <a:off x="6185175" y="1931788"/>
            <a:ext cx="5696212" cy="2994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nvSpPr>
        <p:spPr>
          <a:xfrm>
            <a:off x="291896" y="434619"/>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Test Cases Considered</a:t>
            </a:r>
            <a:endParaRPr b="1" sz="3600">
              <a:solidFill>
                <a:srgbClr val="C00000"/>
              </a:solidFill>
              <a:latin typeface="Times New Roman"/>
              <a:ea typeface="Times New Roman"/>
              <a:cs typeface="Times New Roman"/>
              <a:sym typeface="Times New Roman"/>
            </a:endParaRPr>
          </a:p>
        </p:txBody>
      </p:sp>
      <p:sp>
        <p:nvSpPr>
          <p:cNvPr id="138" name="Google Shape;138;p22"/>
          <p:cNvSpPr txBox="1"/>
          <p:nvPr/>
        </p:nvSpPr>
        <p:spPr>
          <a:xfrm>
            <a:off x="1379100" y="1743000"/>
            <a:ext cx="9000000" cy="3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nvSpPr>
        <p:spPr>
          <a:xfrm>
            <a:off x="1489000" y="1289100"/>
            <a:ext cx="8035200" cy="47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Valid Inputs</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Attendance for specific days (e.g., Day 1, Day 10) and a range (e.g., Day 5-15), accepts ranges and comma-separated days for flexible attendance marking.</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Undo changes sequentially and observe stack behavior.</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Invalid Inputs</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Days outside 1-365 range.</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Exceeding maximum students.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Invalid data for undo when the stack is empty.</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Error Handling</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Error messages for invalid roll numbers or out-of-range days.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Stack full and empty conditions are well-handled.</a:t>
            </a:r>
            <a:endParaRPr sz="13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nvSpPr>
        <p:spPr>
          <a:xfrm>
            <a:off x="291896" y="434619"/>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Test Cases Considered</a:t>
            </a:r>
            <a:endParaRPr b="1" sz="3600">
              <a:solidFill>
                <a:srgbClr val="C00000"/>
              </a:solidFill>
              <a:latin typeface="Times New Roman"/>
              <a:ea typeface="Times New Roman"/>
              <a:cs typeface="Times New Roman"/>
              <a:sym typeface="Times New Roman"/>
            </a:endParaRPr>
          </a:p>
        </p:txBody>
      </p:sp>
      <p:sp>
        <p:nvSpPr>
          <p:cNvPr id="145" name="Google Shape;145;p23"/>
          <p:cNvSpPr txBox="1"/>
          <p:nvPr/>
        </p:nvSpPr>
        <p:spPr>
          <a:xfrm>
            <a:off x="1379100" y="1743000"/>
            <a:ext cx="9000000" cy="3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1489000" y="1289100"/>
            <a:ext cx="8035200" cy="47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Functionality:</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300">
              <a:latin typeface="Times New Roman"/>
              <a:ea typeface="Times New Roman"/>
              <a:cs typeface="Times New Roman"/>
              <a:sym typeface="Times New Roman"/>
            </a:endParaRPr>
          </a:p>
        </p:txBody>
      </p:sp>
      <p:pic>
        <p:nvPicPr>
          <p:cNvPr id="147" name="Google Shape;147;p23"/>
          <p:cNvPicPr preferRelativeResize="0"/>
          <p:nvPr/>
        </p:nvPicPr>
        <p:blipFill>
          <a:blip r:embed="rId4">
            <a:alphaModFix/>
          </a:blip>
          <a:stretch>
            <a:fillRect/>
          </a:stretch>
        </p:blipFill>
        <p:spPr>
          <a:xfrm>
            <a:off x="1362663" y="1967725"/>
            <a:ext cx="2026932" cy="1354200"/>
          </a:xfrm>
          <a:prstGeom prst="rect">
            <a:avLst/>
          </a:prstGeom>
          <a:noFill/>
          <a:ln>
            <a:noFill/>
          </a:ln>
        </p:spPr>
      </p:pic>
      <p:pic>
        <p:nvPicPr>
          <p:cNvPr id="148" name="Google Shape;148;p23"/>
          <p:cNvPicPr preferRelativeResize="0"/>
          <p:nvPr/>
        </p:nvPicPr>
        <p:blipFill>
          <a:blip r:embed="rId5">
            <a:alphaModFix/>
          </a:blip>
          <a:stretch>
            <a:fillRect/>
          </a:stretch>
        </p:blipFill>
        <p:spPr>
          <a:xfrm>
            <a:off x="3942700" y="1895475"/>
            <a:ext cx="3733800" cy="3067050"/>
          </a:xfrm>
          <a:prstGeom prst="rect">
            <a:avLst/>
          </a:prstGeom>
          <a:noFill/>
          <a:ln>
            <a:noFill/>
          </a:ln>
        </p:spPr>
      </p:pic>
      <p:pic>
        <p:nvPicPr>
          <p:cNvPr id="149" name="Google Shape;149;p23"/>
          <p:cNvPicPr preferRelativeResize="0"/>
          <p:nvPr/>
        </p:nvPicPr>
        <p:blipFill>
          <a:blip r:embed="rId6">
            <a:alphaModFix/>
          </a:blip>
          <a:stretch>
            <a:fillRect/>
          </a:stretch>
        </p:blipFill>
        <p:spPr>
          <a:xfrm>
            <a:off x="1004525" y="3522600"/>
            <a:ext cx="2743200" cy="1676400"/>
          </a:xfrm>
          <a:prstGeom prst="rect">
            <a:avLst/>
          </a:prstGeom>
          <a:noFill/>
          <a:ln>
            <a:noFill/>
          </a:ln>
        </p:spPr>
      </p:pic>
      <p:pic>
        <p:nvPicPr>
          <p:cNvPr id="150" name="Google Shape;150;p23"/>
          <p:cNvPicPr preferRelativeResize="0"/>
          <p:nvPr/>
        </p:nvPicPr>
        <p:blipFill>
          <a:blip r:embed="rId7">
            <a:alphaModFix/>
          </a:blip>
          <a:stretch>
            <a:fillRect/>
          </a:stretch>
        </p:blipFill>
        <p:spPr>
          <a:xfrm>
            <a:off x="8027075" y="2143125"/>
            <a:ext cx="3695700"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nvSpPr>
        <p:spPr>
          <a:xfrm>
            <a:off x="291896" y="336919"/>
            <a:ext cx="11174400" cy="576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D4427"/>
              </a:buClr>
              <a:buSzPts val="3600"/>
              <a:buFont typeface="Arial"/>
              <a:buNone/>
            </a:pPr>
            <a:r>
              <a:rPr b="1" lang="en-US" sz="3600">
                <a:solidFill>
                  <a:srgbClr val="C00000"/>
                </a:solidFill>
                <a:latin typeface="Times New Roman"/>
                <a:ea typeface="Times New Roman"/>
                <a:cs typeface="Times New Roman"/>
                <a:sym typeface="Times New Roman"/>
              </a:rPr>
              <a:t>Result Analysis</a:t>
            </a:r>
            <a:endParaRPr b="1" sz="3600">
              <a:solidFill>
                <a:srgbClr val="C00000"/>
              </a:solidFill>
              <a:latin typeface="Times New Roman"/>
              <a:ea typeface="Times New Roman"/>
              <a:cs typeface="Times New Roman"/>
              <a:sym typeface="Times New Roman"/>
            </a:endParaRPr>
          </a:p>
        </p:txBody>
      </p:sp>
      <p:sp>
        <p:nvSpPr>
          <p:cNvPr id="156" name="Google Shape;156;p24"/>
          <p:cNvSpPr txBox="1"/>
          <p:nvPr/>
        </p:nvSpPr>
        <p:spPr>
          <a:xfrm>
            <a:off x="1379100" y="1743000"/>
            <a:ext cx="9000000" cy="3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txBox="1"/>
          <p:nvPr/>
        </p:nvSpPr>
        <p:spPr>
          <a:xfrm>
            <a:off x="1978425" y="1280625"/>
            <a:ext cx="8035200" cy="4316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Times New Roman"/>
              <a:buChar char="●"/>
            </a:pPr>
            <a:r>
              <a:rPr b="1" lang="en-US" sz="1600">
                <a:solidFill>
                  <a:schemeClr val="dk1"/>
                </a:solidFill>
                <a:latin typeface="Times New Roman"/>
                <a:ea typeface="Times New Roman"/>
                <a:cs typeface="Times New Roman"/>
                <a:sym typeface="Times New Roman"/>
              </a:rPr>
              <a:t>Accurate Attendance Tracking</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Successfully managed student attendance for up to a full academic year.</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Demonstrated accurate day-by-day attendance marking, handling both specific days and day ranges.</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b="1" lang="en-US" sz="1600">
                <a:solidFill>
                  <a:schemeClr val="dk1"/>
                </a:solidFill>
                <a:latin typeface="Times New Roman"/>
                <a:ea typeface="Times New Roman"/>
                <a:cs typeface="Times New Roman"/>
                <a:sym typeface="Times New Roman"/>
              </a:rPr>
              <a:t>Undo Functionality Validation</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The stack-based undo feature performed reliably, allowing quick correction of recent attendance changes.</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Demonstrated accurate day-by-day attendance marking, handling both specific days and day ranges.</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Times New Roman"/>
                <a:ea typeface="Times New Roman"/>
                <a:cs typeface="Times New Roman"/>
                <a:sym typeface="Times New Roman"/>
              </a:rPr>
              <a:t>Performance</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Effective for up to 100 students.</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Optimal use of stack operations for rapid undo actions.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